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59" r:id="rId7"/>
    <p:sldId id="260" r:id="rId8"/>
    <p:sldId id="285" r:id="rId9"/>
    <p:sldId id="261" r:id="rId10"/>
    <p:sldId id="283" r:id="rId11"/>
    <p:sldId id="286" r:id="rId12"/>
    <p:sldId id="284" r:id="rId13"/>
    <p:sldId id="276" r:id="rId14"/>
    <p:sldId id="27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45B50-F946-E242-8F7E-E19D48A144FA}" v="63" dt="2021-06-07T14:30:43.597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176" y="232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6/7/21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6/7/21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chart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559631" y="1172982"/>
            <a:ext cx="1072737" cy="75895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TOPOLOGIA DE REDE DE UM CENTRO DE SAÚDE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Bruno Faria A20610 | Luís Leandro A20615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mpany logo">
            <a:extLst>
              <a:ext uri="{FF2B5EF4-FFF2-40B4-BE49-F238E27FC236}">
                <a16:creationId xmlns:a16="http://schemas.microsoft.com/office/drawing/2014/main" id="{CA87F037-7DB2-45C9-A176-874E6A13B3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id="{B9CF847D-0BA8-4D40-B95D-DAC8A415A5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CONCLUSÃO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1" y="2701160"/>
            <a:ext cx="4482996" cy="2921012"/>
          </a:xfrm>
        </p:spPr>
        <p:txBody>
          <a:bodyPr/>
          <a:lstStyle/>
          <a:p>
            <a:r>
              <a:rPr lang="en-US" dirty="0" err="1"/>
              <a:t>Devido</a:t>
            </a:r>
            <a:r>
              <a:rPr lang="en-US" dirty="0"/>
              <a:t> a problemas com o Packet Tracer,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replicar</a:t>
            </a:r>
            <a:r>
              <a:rPr lang="en-US" dirty="0"/>
              <a:t> a </a:t>
            </a:r>
            <a:r>
              <a:rPr lang="en-US" dirty="0" err="1"/>
              <a:t>utilização</a:t>
            </a:r>
            <a:r>
              <a:rPr lang="en-US" dirty="0"/>
              <a:t> dos Servidores de E-Mail e FTP.</a:t>
            </a:r>
          </a:p>
          <a:p>
            <a:r>
              <a:rPr lang="en-US" dirty="0"/>
              <a:t>A </a:t>
            </a:r>
            <a:r>
              <a:rPr lang="en-US" dirty="0" err="1"/>
              <a:t>configuração</a:t>
            </a:r>
            <a:r>
              <a:rPr lang="en-US" dirty="0"/>
              <a:t> da Firewall </a:t>
            </a:r>
            <a:r>
              <a:rPr lang="en-US" dirty="0" err="1"/>
              <a:t>acabou</a:t>
            </a:r>
            <a:r>
              <a:rPr lang="en-US" dirty="0"/>
              <a:t> por </a:t>
            </a:r>
            <a:r>
              <a:rPr lang="en-US" dirty="0" err="1"/>
              <a:t>não</a:t>
            </a:r>
            <a:r>
              <a:rPr lang="en-US" dirty="0"/>
              <a:t> ser </a:t>
            </a:r>
            <a:r>
              <a:rPr lang="en-US" dirty="0" err="1"/>
              <a:t>feita</a:t>
            </a:r>
            <a:r>
              <a:rPr lang="en-US" dirty="0"/>
              <a:t>, </a:t>
            </a:r>
            <a:r>
              <a:rPr lang="en-US" dirty="0" err="1"/>
              <a:t>apesar</a:t>
            </a:r>
            <a:r>
              <a:rPr lang="en-US" dirty="0"/>
              <a:t> de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tentativas</a:t>
            </a:r>
            <a:r>
              <a:rPr lang="en-US" dirty="0"/>
              <a:t>.</a:t>
            </a:r>
          </a:p>
          <a:p>
            <a:r>
              <a:rPr lang="en-US" dirty="0" err="1"/>
              <a:t>Apesar</a:t>
            </a:r>
            <a:r>
              <a:rPr lang="en-US" dirty="0"/>
              <a:t> de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replicado</a:t>
            </a:r>
            <a:r>
              <a:rPr lang="en-US" dirty="0"/>
              <a:t>,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com </a:t>
            </a:r>
            <a:r>
              <a:rPr lang="en-US" dirty="0" err="1"/>
              <a:t>redundância</a:t>
            </a:r>
            <a:r>
              <a:rPr lang="en-US" dirty="0"/>
              <a:t> tanto dos Routers como das Switches, </a:t>
            </a:r>
            <a:r>
              <a:rPr lang="en-US" dirty="0" err="1"/>
              <a:t>através</a:t>
            </a:r>
            <a:r>
              <a:rPr lang="en-US" dirty="0"/>
              <a:t> de HSRP.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B9F42-DBAC-4200-A2A6-96F4D94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2CBFD-8EB3-4D94-8FDF-C4198EF1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C7CD0-CDEF-499B-929F-253562EB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220D5DE-4628-433F-8A23-3DEA457104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83610" y="859665"/>
            <a:ext cx="775472" cy="54864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OBRIGADO!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959" y="3429000"/>
            <a:ext cx="4586288" cy="509472"/>
          </a:xfrm>
        </p:spPr>
        <p:txBody>
          <a:bodyPr/>
          <a:lstStyle/>
          <a:p>
            <a:r>
              <a:rPr lang="en-US" dirty="0"/>
              <a:t>Luís Leandro</a:t>
            </a:r>
          </a:p>
          <a:p>
            <a:r>
              <a:rPr lang="en-US" dirty="0"/>
              <a:t>Bruno Faria</a:t>
            </a:r>
            <a:endParaRPr lang="ru-RU" dirty="0"/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B42B89C-8D04-47C2-9942-FD44452D41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83610" y="859665"/>
            <a:ext cx="775472" cy="548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ÂMBITO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O cliente final é um centro de saúde genérico, localizado numa cidade Portuguesa. </a:t>
            </a:r>
          </a:p>
          <a:p>
            <a:r>
              <a:rPr lang="en-US" dirty="0"/>
              <a:t>Este centro de saúde é compreendido por um único edifício com dois pisos, em que o primeiro piso e o segundo piso partilham a mesma rede.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8620638" y="114429"/>
            <a:ext cx="2587752" cy="258775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B83D80-B29B-48B9-9B34-76AD9399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Luís Leandro &amp; Bruno Faria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07.06.2021</a:t>
            </a:r>
          </a:p>
        </p:txBody>
      </p:sp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7271147-093C-4AE4-8DB3-B51D6C633C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83610" y="859665"/>
            <a:ext cx="775472" cy="548640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b="7354"/>
          <a:stretch/>
        </p:blipFill>
        <p:spPr>
          <a:xfrm>
            <a:off x="2854411" y="2541990"/>
            <a:ext cx="3246204" cy="300747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rede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construída</a:t>
            </a:r>
            <a:r>
              <a:rPr lang="en-US" dirty="0"/>
              <a:t> de modo 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Segurança: </a:t>
            </a:r>
            <a:r>
              <a:rPr lang="en-US" dirty="0" err="1"/>
              <a:t>isolamento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autorizado</a:t>
            </a:r>
            <a:r>
              <a:rPr lang="en-US" dirty="0"/>
              <a:t>;</a:t>
            </a:r>
          </a:p>
          <a:p>
            <a:r>
              <a:rPr lang="en-US" dirty="0" err="1"/>
              <a:t>Escalabilidade</a:t>
            </a:r>
            <a:r>
              <a:rPr lang="en-US" dirty="0"/>
              <a:t>;</a:t>
            </a:r>
          </a:p>
          <a:p>
            <a:r>
              <a:rPr lang="en-US" dirty="0" err="1"/>
              <a:t>Facilidade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problemas.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DB817-586B-493A-922D-54010C88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Luís Leandro &amp; Bruno Faria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07.06.2021</a:t>
            </a:r>
          </a:p>
        </p:txBody>
      </p:sp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1A4E7D9-EFE3-4156-8990-1ABAF1C380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83610" y="859665"/>
            <a:ext cx="775472" cy="548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SOLUÇÃO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3 Servidores;</a:t>
            </a:r>
          </a:p>
          <a:p>
            <a:r>
              <a:rPr lang="en-US" dirty="0"/>
              <a:t>1 Router;</a:t>
            </a:r>
          </a:p>
          <a:p>
            <a:r>
              <a:rPr lang="en-US" dirty="0"/>
              <a:t>4 Switches;</a:t>
            </a:r>
          </a:p>
          <a:p>
            <a:r>
              <a:rPr lang="en-US" dirty="0"/>
              <a:t>Computadores;</a:t>
            </a:r>
          </a:p>
          <a:p>
            <a:r>
              <a:rPr lang="en-US" dirty="0"/>
              <a:t>Impressoras.</a:t>
            </a:r>
          </a:p>
          <a:p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A9DAA9F-5926-4BC1-8F7B-06E0B1C2F0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5401361" y="680480"/>
            <a:ext cx="6333363" cy="245294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B5262-30A5-4063-A21E-56FCACC4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Luís Leandro &amp; Bruno Faria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813B4-2C3F-45B0-A38D-A3FE79E6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07.06.2021</a:t>
            </a:r>
          </a:p>
        </p:txBody>
      </p:sp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1A4E7D9-EFE3-4156-8990-1ABAF1C380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83610" y="859665"/>
            <a:ext cx="775472" cy="548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HSRP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Hot Standby Router Protocol;</a:t>
            </a:r>
          </a:p>
          <a:p>
            <a:r>
              <a:rPr lang="en-US" dirty="0"/>
              <a:t>Proprietário da CISCO;</a:t>
            </a:r>
          </a:p>
          <a:p>
            <a:r>
              <a:rPr lang="en-US" dirty="0"/>
              <a:t>Estabelecimento de prioridade entre routers.</a:t>
            </a:r>
          </a:p>
          <a:p>
            <a:r>
              <a:rPr lang="en-US" dirty="0"/>
              <a:t>Se o router com a prioridade mais alta falhar, o router que se encontra em standby assume o IP do outro.</a:t>
            </a:r>
          </a:p>
          <a:p>
            <a:r>
              <a:rPr lang="en-US" dirty="0"/>
              <a:t>Atua como um failsafe em caso de problemas.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B5262-30A5-4063-A21E-56FCACC4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Luís Leandro &amp; Bruno Faria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813B4-2C3F-45B0-A38D-A3FE79E6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07.06.2021</a:t>
            </a:r>
          </a:p>
        </p:txBody>
      </p:sp>
      <p:pic>
        <p:nvPicPr>
          <p:cNvPr id="10" name="Picture Placeholder 9" descr="Diagram&#10;&#10;Description automatically generated">
            <a:extLst>
              <a:ext uri="{FF2B5EF4-FFF2-40B4-BE49-F238E27FC236}">
                <a16:creationId xmlns:a16="http://schemas.microsoft.com/office/drawing/2014/main" id="{94E620DD-27AB-D341-BAE8-2D6B3D0F7D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7994" r="79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806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0063B3-C0D3-4BFD-82C5-423222881E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83610" y="859665"/>
            <a:ext cx="775472" cy="548640"/>
          </a:xfrm>
        </p:spPr>
      </p:pic>
      <p:sp>
        <p:nvSpPr>
          <p:cNvPr id="67" name="Title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PORQUÊ VLAN’s?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em </a:t>
            </a:r>
            <a:r>
              <a:rPr lang="en-US" dirty="0" err="1"/>
              <a:t>relação</a:t>
            </a:r>
            <a:r>
              <a:rPr lang="en-US" dirty="0"/>
              <a:t> a subnetting.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7FAD12-8FEF-41B8-B478-8793FF9B485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93684" y="3291840"/>
            <a:ext cx="1347524" cy="640080"/>
          </a:xfrm>
        </p:spPr>
        <p:txBody>
          <a:bodyPr/>
          <a:lstStyle/>
          <a:p>
            <a:r>
              <a:rPr lang="en-US" dirty="0"/>
              <a:t>Segurança</a:t>
            </a:r>
          </a:p>
        </p:txBody>
      </p:sp>
      <p:pic>
        <p:nvPicPr>
          <p:cNvPr id="7" name="Picture Placeholder 6" descr="Globe icon">
            <a:extLst>
              <a:ext uri="{FF2B5EF4-FFF2-40B4-BE49-F238E27FC236}">
                <a16:creationId xmlns:a16="http://schemas.microsoft.com/office/drawing/2014/main" id="{610C6214-BE35-4ED8-9EE7-7252A6039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46" r="144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E5EEAD-1427-4576-B8F8-C485CAE758A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Prevenção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 a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autorizada</a:t>
            </a:r>
            <a:r>
              <a:rPr lang="en-US" dirty="0"/>
              <a:t>.</a:t>
            </a:r>
          </a:p>
          <a:p>
            <a:r>
              <a:rPr lang="en-US" dirty="0" err="1"/>
              <a:t>Controlo</a:t>
            </a:r>
            <a:r>
              <a:rPr lang="en-US" dirty="0"/>
              <a:t> de </a:t>
            </a:r>
            <a:r>
              <a:rPr lang="en-US" dirty="0" err="1"/>
              <a:t>portas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214C1BB-D845-4DB6-B4FC-B7AD5F5E0C3D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 err="1"/>
              <a:t>Custo</a:t>
            </a:r>
            <a:endParaRPr lang="en-US" dirty="0"/>
          </a:p>
        </p:txBody>
      </p:sp>
      <p:pic>
        <p:nvPicPr>
          <p:cNvPr id="12" name="Picture Placeholder 11" descr="Cubes icon">
            <a:extLst>
              <a:ext uri="{FF2B5EF4-FFF2-40B4-BE49-F238E27FC236}">
                <a16:creationId xmlns:a16="http://schemas.microsoft.com/office/drawing/2014/main" id="{92015B7B-96EB-42A1-A654-5DE5377A52C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46" r="1446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B92F0C-3A1D-438E-B581-C1A63389DAF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equipamentos</a:t>
            </a:r>
            <a:r>
              <a:rPr lang="en-US" dirty="0"/>
              <a:t>.</a:t>
            </a:r>
          </a:p>
          <a:p>
            <a:r>
              <a:rPr lang="en-US" dirty="0"/>
              <a:t>Routers vs Switches.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57CA9C-196E-494C-85C7-9B4861053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04800" y="4427608"/>
            <a:ext cx="1736407" cy="640080"/>
          </a:xfrm>
        </p:spPr>
        <p:txBody>
          <a:bodyPr/>
          <a:lstStyle/>
          <a:p>
            <a:r>
              <a:rPr lang="en-US" dirty="0" err="1"/>
              <a:t>Escalabilidade</a:t>
            </a:r>
            <a:endParaRPr lang="en-US" dirty="0"/>
          </a:p>
        </p:txBody>
      </p:sp>
      <p:pic>
        <p:nvPicPr>
          <p:cNvPr id="18" name="Picture Placeholder 17" descr="Microprocessor icon">
            <a:extLst>
              <a:ext uri="{FF2B5EF4-FFF2-40B4-BE49-F238E27FC236}">
                <a16:creationId xmlns:a16="http://schemas.microsoft.com/office/drawing/2014/main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29" r="1329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2783CF-764B-4358-9D88-FAC1CFEBE203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 err="1"/>
              <a:t>Atribuição</a:t>
            </a:r>
            <a:r>
              <a:rPr lang="en-US" dirty="0"/>
              <a:t> de mais </a:t>
            </a:r>
            <a:r>
              <a:rPr lang="en-US" dirty="0" err="1"/>
              <a:t>equipamentos</a:t>
            </a:r>
            <a:r>
              <a:rPr lang="en-US" dirty="0"/>
              <a:t> a </a:t>
            </a:r>
            <a:r>
              <a:rPr lang="en-US" dirty="0" err="1"/>
              <a:t>uma</a:t>
            </a:r>
            <a:r>
              <a:rPr lang="en-US" dirty="0"/>
              <a:t> VLAN.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9ADD0F-E05E-4B0E-9D9D-545FD755D7AE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5917324" y="4427607"/>
            <a:ext cx="1752841" cy="804571"/>
          </a:xfrm>
        </p:spPr>
        <p:txBody>
          <a:bodyPr>
            <a:normAutofit/>
          </a:bodyPr>
          <a:lstStyle/>
          <a:p>
            <a:r>
              <a:rPr lang="en-US" dirty="0" err="1"/>
              <a:t>Facilidade</a:t>
            </a:r>
            <a:r>
              <a:rPr lang="en-US" dirty="0"/>
              <a:t> de </a:t>
            </a:r>
            <a:r>
              <a:rPr lang="en-US" dirty="0" err="1"/>
              <a:t>administração</a:t>
            </a:r>
            <a:endParaRPr lang="en-US" dirty="0"/>
          </a:p>
        </p:txBody>
      </p:sp>
      <p:pic>
        <p:nvPicPr>
          <p:cNvPr id="21" name="Picture Placeholder 20" descr="Atom icon">
            <a:extLst>
              <a:ext uri="{FF2B5EF4-FFF2-40B4-BE49-F238E27FC236}">
                <a16:creationId xmlns:a16="http://schemas.microsoft.com/office/drawing/2014/main" id="{E6E2A99D-9A76-4170-84C5-E8E895DEA55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29" r="1329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EA4E1F-EF09-44AB-9483-363CF418AA99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dirty="0"/>
              <a:t>Troubleshooting.</a:t>
            </a:r>
          </a:p>
          <a:p>
            <a:r>
              <a:rPr lang="en-US" dirty="0" err="1"/>
              <a:t>Políticas</a:t>
            </a:r>
            <a:r>
              <a:rPr lang="en-US" dirty="0"/>
              <a:t> de Segurança.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09C3A-84E8-4719-8AE7-A66B8CA9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Luís Leandro &amp; Bruno Faria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EEAA2-E066-4E86-A51B-FAC33331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07.06.2021</a:t>
            </a:r>
          </a:p>
        </p:txBody>
      </p:sp>
    </p:spTree>
    <p:extLst>
      <p:ext uri="{BB962C8B-B14F-4D97-AF65-F5344CB8AC3E}">
        <p14:creationId xmlns:p14="http://schemas.microsoft.com/office/powerpoint/2010/main" val="400607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826D6B4-2F2D-4028-9520-001218B5EC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983610" y="859665"/>
            <a:ext cx="775472" cy="54864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BCAB2DE-EF98-46F8-A621-2E1A6624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COMUNICAÇÃO ENTRE VLAN’s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7986C-983F-481D-81FB-E03E9127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F236F-BB92-408F-9A08-D5576EB5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55721-47F2-4ED5-B964-D433293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2" name="Screen Recording 2021-06-07 at 15.07.12.mov" descr="Screen Recording 2021-06-07 at 15.07.12.mov">
            <a:hlinkClick r:id="" action="ppaction://media"/>
            <a:extLst>
              <a:ext uri="{FF2B5EF4-FFF2-40B4-BE49-F238E27FC236}">
                <a16:creationId xmlns:a16="http://schemas.microsoft.com/office/drawing/2014/main" id="{E5ED3EA7-D2F3-6B43-BE2E-A3C81DB3E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15036"/>
            <a:ext cx="12192000" cy="52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9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1A4E7D9-EFE3-4156-8990-1ABAF1C380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83610" y="859665"/>
            <a:ext cx="775472" cy="548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TRUNK LINKS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Porta </a:t>
            </a:r>
            <a:r>
              <a:rPr lang="en-US" dirty="0" err="1"/>
              <a:t>na</a:t>
            </a:r>
            <a:r>
              <a:rPr lang="en-US" dirty="0"/>
              <a:t> Switch que é </a:t>
            </a:r>
            <a:r>
              <a:rPr lang="en-US" dirty="0" err="1"/>
              <a:t>configurada</a:t>
            </a:r>
            <a:r>
              <a:rPr lang="en-US" dirty="0"/>
              <a:t> para ser “Trunk”.</a:t>
            </a:r>
          </a:p>
          <a:p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troca</a:t>
            </a:r>
            <a:r>
              <a:rPr lang="en-US" dirty="0"/>
              <a:t> de </a:t>
            </a:r>
            <a:r>
              <a:rPr lang="en-US" dirty="0" err="1"/>
              <a:t>pacotes</a:t>
            </a:r>
            <a:r>
              <a:rPr lang="en-US" dirty="0"/>
              <a:t> entre VLAN’s, entre Switches.</a:t>
            </a:r>
          </a:p>
          <a:p>
            <a:r>
              <a:rPr lang="en-US" dirty="0"/>
              <a:t>”</a:t>
            </a:r>
            <a:r>
              <a:rPr lang="en-US" dirty="0" err="1"/>
              <a:t>Transporta</a:t>
            </a:r>
            <a:r>
              <a:rPr lang="en-US" dirty="0"/>
              <a:t>” as VLAN’s entre Switches.</a:t>
            </a:r>
          </a:p>
          <a:p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A9DAA9F-5926-4BC1-8F7B-06E0B1C2F0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5401361" y="720705"/>
            <a:ext cx="6333363" cy="237249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B5262-30A5-4063-A21E-56FCACC4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Luís Leandro &amp; Bruno Faria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813B4-2C3F-45B0-A38D-A3FE79E6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07.06.2021</a:t>
            </a:r>
          </a:p>
        </p:txBody>
      </p:sp>
    </p:spTree>
    <p:extLst>
      <p:ext uri="{BB962C8B-B14F-4D97-AF65-F5344CB8AC3E}">
        <p14:creationId xmlns:p14="http://schemas.microsoft.com/office/powerpoint/2010/main" val="368615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826D6B4-2F2D-4028-9520-001218B5EC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983610" y="859665"/>
            <a:ext cx="775472" cy="54864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BCAB2DE-EF98-46F8-A621-2E1A6624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TRUNK LINKS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7986C-983F-481D-81FB-E03E9127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F236F-BB92-408F-9A08-D5576EB5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55721-47F2-4ED5-B964-D433293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7" name="Screen Recording 2021-06-07 at 15.09.56.mov" descr="Screen Recording 2021-06-07 at 15.09.56.mov">
            <a:hlinkClick r:id="" action="ppaction://media"/>
            <a:extLst>
              <a:ext uri="{FF2B5EF4-FFF2-40B4-BE49-F238E27FC236}">
                <a16:creationId xmlns:a16="http://schemas.microsoft.com/office/drawing/2014/main" id="{857107B3-B26F-E74E-BC93-F76A735BDD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09354"/>
            <a:ext cx="12192000" cy="52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26A944-A9F4-4295-9B5E-C397EB1318B9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71af3243-3dd4-4a8d-8c0d-dd76da1f02a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373</Words>
  <Application>Microsoft Macintosh PowerPoint</Application>
  <PresentationFormat>Widescreen</PresentationFormat>
  <Paragraphs>75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Gill Sans MT</vt:lpstr>
      <vt:lpstr>Segoe UI Light</vt:lpstr>
      <vt:lpstr>Office Theme</vt:lpstr>
      <vt:lpstr>TOPOLOGIA DE REDE DE UM CENTRO DE SAÚDE</vt:lpstr>
      <vt:lpstr>ÂMBITO</vt:lpstr>
      <vt:lpstr>OBJETIVOS</vt:lpstr>
      <vt:lpstr>SOLUÇÃO</vt:lpstr>
      <vt:lpstr>HSRP</vt:lpstr>
      <vt:lpstr>PORQUÊ VLAN’s?</vt:lpstr>
      <vt:lpstr>COMUNICAÇÃO ENTRE VLAN’s</vt:lpstr>
      <vt:lpstr>TRUNK LINKS</vt:lpstr>
      <vt:lpstr>TRUNK LINKS</vt:lpstr>
      <vt:lpstr>CONCLUSÃO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2019-04-05T08:47:10Z</dcterms:created>
  <dcterms:modified xsi:type="dcterms:W3CDTF">2021-06-07T14:31:43Z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